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345" r:id="rId2"/>
    <p:sldId id="347" r:id="rId3"/>
    <p:sldId id="346" r:id="rId4"/>
    <p:sldId id="348" r:id="rId5"/>
    <p:sldId id="343" r:id="rId6"/>
    <p:sldId id="262" r:id="rId7"/>
    <p:sldId id="334" r:id="rId8"/>
    <p:sldId id="349" r:id="rId9"/>
    <p:sldId id="290" r:id="rId10"/>
    <p:sldId id="313" r:id="rId11"/>
    <p:sldId id="321" r:id="rId12"/>
    <p:sldId id="310" r:id="rId13"/>
    <p:sldId id="350" r:id="rId14"/>
    <p:sldId id="353" r:id="rId15"/>
    <p:sldId id="351" r:id="rId16"/>
    <p:sldId id="352" r:id="rId17"/>
    <p:sldId id="283" r:id="rId18"/>
    <p:sldId id="266" r:id="rId19"/>
    <p:sldId id="324" r:id="rId20"/>
    <p:sldId id="325" r:id="rId21"/>
    <p:sldId id="35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96F"/>
    <a:srgbClr val="AA273E"/>
    <a:srgbClr val="FF9900"/>
    <a:srgbClr val="7FB036"/>
    <a:srgbClr val="005151"/>
    <a:srgbClr val="FF5151"/>
    <a:srgbClr val="FFFFFF"/>
    <a:srgbClr val="F15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300"/>
            </a:lvl1pPr>
          </a:lstStyle>
          <a:p>
            <a:fld id="{CF114BC4-4EC2-4C95-B7AA-AE943C1B3C5D}" type="datetimeFigureOut">
              <a:rPr lang="en-CA" smtClean="0"/>
              <a:pPr/>
              <a:t>2025-02-08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300"/>
            </a:lvl1pPr>
          </a:lstStyle>
          <a:p>
            <a:fld id="{94449552-A730-4662-90DE-5EC3EA8CA72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42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/>
          <a:lstStyle>
            <a:lvl1pPr algn="r">
              <a:defRPr sz="1300"/>
            </a:lvl1pPr>
          </a:lstStyle>
          <a:p>
            <a:fld id="{9D04F6FD-2832-4DBD-810B-FD730BB1EDC7}" type="datetimeFigureOut">
              <a:rPr lang="en-CA" smtClean="0"/>
              <a:pPr/>
              <a:t>2025-02-08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3" rIns="93145" bIns="4657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5" tIns="46573" rIns="93145" bIns="465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5" tIns="46573" rIns="93145" bIns="46573" rtlCol="0" anchor="b"/>
          <a:lstStyle>
            <a:lvl1pPr algn="r">
              <a:defRPr sz="1300"/>
            </a:lvl1pPr>
          </a:lstStyle>
          <a:p>
            <a:fld id="{6CB91334-10F7-4ECB-904D-DD234B95124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69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91334-10F7-4ECB-904D-DD234B951243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9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C851-A094-499D-A6E1-2CBA853EEF81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9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9CD-95AD-469C-89EF-ED55451641B3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85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BCCA-B359-4247-A662-C0E45716CE7D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99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EAF0-9E3B-42F1-8C29-66ABE94A71F5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21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70F-F08B-41F9-AB24-ED00E9E5F4E1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85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2C0A-76B2-4D38-ADE8-2FB008EADE51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67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90B3-552D-4AA1-B071-66C0DA351385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3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95D0-8082-4594-909C-6C397F2F7E78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2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B62E-2830-4B23-9EA4-24E537C77AF3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7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EFD-5B88-4DF0-8129-67E84FE80BF8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65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0C07-CC24-445B-B88D-84F86ED95E01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744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885C-A3F9-48B8-B6FC-A28640E996AD}" type="datetime1">
              <a:rPr lang="en-CA" smtClean="0"/>
              <a:t>2025-02-08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6788-FCD6-41B4-A46C-3EADA0ED2808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24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r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1479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with a colorful face&#10;&#10;Description automatically generated">
            <a:extLst>
              <a:ext uri="{FF2B5EF4-FFF2-40B4-BE49-F238E27FC236}">
                <a16:creationId xmlns:a16="http://schemas.microsoft.com/office/drawing/2014/main" id="{B1455B83-9723-84F5-DD96-BA38A25C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" y="-92972"/>
            <a:ext cx="5560423" cy="6983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FBE255-B90A-A666-4CF2-6069ED50A8A1}"/>
              </a:ext>
            </a:extLst>
          </p:cNvPr>
          <p:cNvSpPr txBox="1"/>
          <p:nvPr/>
        </p:nvSpPr>
        <p:spPr>
          <a:xfrm>
            <a:off x="5334000" y="6858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TEMAGAMI FIRST NATION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TAA</a:t>
            </a:r>
            <a:endParaRPr lang="en-CA" sz="40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CA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CA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ommunity Conversation</a:t>
            </a:r>
          </a:p>
          <a:p>
            <a:endParaRPr lang="en-CA" sz="40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CA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3B5CF-B180-52C6-E873-FD0406B38A42}"/>
              </a:ext>
            </a:extLst>
          </p:cNvPr>
          <p:cNvSpPr txBox="1"/>
          <p:nvPr/>
        </p:nvSpPr>
        <p:spPr>
          <a:xfrm>
            <a:off x="5638800" y="5029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WEALTH CREATION THROUGH MODERN TRUSTS</a:t>
            </a:r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black and gold logo&#10;&#10;Description automatically generated">
            <a:extLst>
              <a:ext uri="{FF2B5EF4-FFF2-40B4-BE49-F238E27FC236}">
                <a16:creationId xmlns:a16="http://schemas.microsoft.com/office/drawing/2014/main" id="{1CA74705-326C-451C-0EFB-3DC69A24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84671"/>
            <a:ext cx="3115713" cy="131898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7205C1-B01A-68F5-1B94-C6333767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657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2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Rules for Uses of the Funds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478310F-E194-3223-3F61-699379F8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20281"/>
              </p:ext>
            </p:extLst>
          </p:nvPr>
        </p:nvGraphicFramePr>
        <p:xfrm>
          <a:off x="1905000" y="2512060"/>
          <a:ext cx="8128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005493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47945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AA2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REVENUE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1765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Trusts have rules on how funds are withdrawn from the capital.</a:t>
                      </a:r>
                    </a:p>
                    <a:p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This is called an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Encroachment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  or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Dipping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 into the capital</a:t>
                      </a:r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Trusts have rules on how the revenue payment is issued to the Nation.</a:t>
                      </a:r>
                    </a:p>
                    <a:p>
                      <a:pPr marL="0" indent="0">
                        <a:buNone/>
                      </a:pP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This is called the </a:t>
                      </a:r>
                      <a:r>
                        <a:rPr lang="en-CA" sz="2400" b="1" dirty="0">
                          <a:solidFill>
                            <a:schemeClr val="bg1"/>
                          </a:solidFill>
                        </a:rPr>
                        <a:t>Annual Income</a:t>
                      </a: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CA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2242"/>
                  </a:ext>
                </a:extLst>
              </a:tr>
            </a:tbl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13018A-CDFC-C577-41F1-3E76B5C8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6680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92937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515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Examples of initial expenses are: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Legal fees, incurred by the Nation in researching, preparing, negotiating and ratifying  the settlement claim, to the extent that the same are not previously covered by the Settlement Agreement.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Personal Cash Distributions (challenges)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Debt Pay down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Possible other initial uses?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93E051-98BE-F5DB-45E6-CAB317D893AE}"/>
              </a:ext>
            </a:extLst>
          </p:cNvPr>
          <p:cNvSpPr/>
          <p:nvPr/>
        </p:nvSpPr>
        <p:spPr>
          <a:xfrm>
            <a:off x="9369972" y="1416657"/>
            <a:ext cx="685800" cy="48006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F678C-EFB8-9C72-718C-C10C331200E8}"/>
              </a:ext>
            </a:extLst>
          </p:cNvPr>
          <p:cNvSpPr txBox="1"/>
          <p:nvPr/>
        </p:nvSpPr>
        <p:spPr>
          <a:xfrm>
            <a:off x="10210800" y="333990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660F8-2F7B-7FAA-FA87-6E224E27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60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6753258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Emergencies</a:t>
            </a:r>
          </a:p>
        </p:txBody>
      </p:sp>
      <p:pic>
        <p:nvPicPr>
          <p:cNvPr id="6" name="Picture 5" descr="A fire with flames on it&#10;&#10;Description automatically generated with medium confidence">
            <a:extLst>
              <a:ext uri="{FF2B5EF4-FFF2-40B4-BE49-F238E27FC236}">
                <a16:creationId xmlns:a16="http://schemas.microsoft.com/office/drawing/2014/main" id="{5ED79FF3-E828-9674-C5DA-18A96468C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400" y="0"/>
            <a:ext cx="460357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4486" y="2209800"/>
            <a:ext cx="73891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Would you want a rule to be able to dip into capital for an emergency?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Must exhaust all other avenues first?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Repaid before more can be drawn upon?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C06326D-4AAF-CD42-D005-8F688323F9BD}"/>
              </a:ext>
            </a:extLst>
          </p:cNvPr>
          <p:cNvSpPr/>
          <p:nvPr/>
        </p:nvSpPr>
        <p:spPr>
          <a:xfrm>
            <a:off x="1866900" y="2205162"/>
            <a:ext cx="381000" cy="297180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3FE47-2732-A562-357E-0E8D1C309D88}"/>
              </a:ext>
            </a:extLst>
          </p:cNvPr>
          <p:cNvSpPr txBox="1"/>
          <p:nvPr/>
        </p:nvSpPr>
        <p:spPr>
          <a:xfrm>
            <a:off x="152400" y="3200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D61F2E-1CD7-9635-6F3A-49553292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C934FB-0630-7D64-D514-2E4A2F5D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BB67E4-E137-8430-D766-62090AEE82FE}"/>
              </a:ext>
            </a:extLst>
          </p:cNvPr>
          <p:cNvSpPr txBox="1">
            <a:spLocks/>
          </p:cNvSpPr>
          <p:nvPr/>
        </p:nvSpPr>
        <p:spPr>
          <a:xfrm>
            <a:off x="38100" y="301568"/>
            <a:ext cx="8724900" cy="1906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about Land Purchases, Community or Economic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08F9C-2ADC-24A6-8D29-5A7C3D524763}"/>
              </a:ext>
            </a:extLst>
          </p:cNvPr>
          <p:cNvSpPr txBox="1"/>
          <p:nvPr/>
        </p:nvSpPr>
        <p:spPr>
          <a:xfrm>
            <a:off x="304800" y="2696333"/>
            <a:ext cx="8610600" cy="405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Do you want to have rules to drawdown on the capital for special purposes?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If so, how much and how often?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Should there be set limits?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9" name="Picture 8" descr="A wind turbine in a field&#10;&#10;Description automatically generated">
            <a:extLst>
              <a:ext uri="{FF2B5EF4-FFF2-40B4-BE49-F238E27FC236}">
                <a16:creationId xmlns:a16="http://schemas.microsoft.com/office/drawing/2014/main" id="{8BBBAD5D-BE59-5C2B-9ECF-6BB11556B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45" r="-9091"/>
          <a:stretch/>
        </p:blipFill>
        <p:spPr>
          <a:xfrm>
            <a:off x="9296400" y="0"/>
            <a:ext cx="3962400" cy="685800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8939913D-1C30-D3AE-01A2-58227933DC71}"/>
              </a:ext>
            </a:extLst>
          </p:cNvPr>
          <p:cNvSpPr/>
          <p:nvPr/>
        </p:nvSpPr>
        <p:spPr>
          <a:xfrm>
            <a:off x="7293665" y="340599"/>
            <a:ext cx="228600" cy="18288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13686-48C0-6C3D-31A5-9CFFB74C3659}"/>
              </a:ext>
            </a:extLst>
          </p:cNvPr>
          <p:cNvSpPr txBox="1"/>
          <p:nvPr/>
        </p:nvSpPr>
        <p:spPr>
          <a:xfrm>
            <a:off x="7636565" y="842961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CAPITAL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USES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4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9D6C19-0C9B-299B-F7E6-A91FFDFB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F1E98-9B1B-2A5E-5157-91AC9C29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34" r="-1" b="14469"/>
          <a:stretch/>
        </p:blipFill>
        <p:spPr>
          <a:xfrm>
            <a:off x="742950" y="1295400"/>
            <a:ext cx="10972800" cy="45259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0A5B3-7BAA-E5A8-9E7F-4171080AA4E9}"/>
              </a:ext>
            </a:extLst>
          </p:cNvPr>
          <p:cNvSpPr txBox="1"/>
          <p:nvPr/>
        </p:nvSpPr>
        <p:spPr>
          <a:xfrm>
            <a:off x="372055" y="6125518"/>
            <a:ext cx="1123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once it is gone – it’s gone and you lose that income forever.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01DF4-DC8A-D735-FB32-61B2D616B896}"/>
              </a:ext>
            </a:extLst>
          </p:cNvPr>
          <p:cNvSpPr txBox="1"/>
          <p:nvPr/>
        </p:nvSpPr>
        <p:spPr>
          <a:xfrm>
            <a:off x="609600" y="368285"/>
            <a:ext cx="12447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ENCROACHMENTS (dipping into) CAPITAL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3736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40EEC-46BB-D9B5-23A9-6556431C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A68F311-A6C9-CCA6-9A43-522418705F19}"/>
              </a:ext>
            </a:extLst>
          </p:cNvPr>
          <p:cNvSpPr txBox="1">
            <a:spLocks/>
          </p:cNvSpPr>
          <p:nvPr/>
        </p:nvSpPr>
        <p:spPr>
          <a:xfrm>
            <a:off x="488950" y="17580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BORROWING FROM THE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5572-6B63-5EA9-A6F5-B5541C327BDE}"/>
              </a:ext>
            </a:extLst>
          </p:cNvPr>
          <p:cNvSpPr txBox="1">
            <a:spLocks/>
          </p:cNvSpPr>
          <p:nvPr/>
        </p:nvSpPr>
        <p:spPr>
          <a:xfrm>
            <a:off x="8737599" y="6356351"/>
            <a:ext cx="2920999" cy="368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3A69045-98CD-4D97-B4E4-77C62CBC1F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E349B-DE6E-1605-750F-0A13688C8955}"/>
              </a:ext>
            </a:extLst>
          </p:cNvPr>
          <p:cNvSpPr/>
          <p:nvPr/>
        </p:nvSpPr>
        <p:spPr>
          <a:xfrm>
            <a:off x="748667" y="1783735"/>
            <a:ext cx="1685289" cy="1600200"/>
          </a:xfrm>
          <a:prstGeom prst="rect">
            <a:avLst/>
          </a:prstGeom>
          <a:solidFill>
            <a:srgbClr val="AF996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TFN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9333D-8392-8E8D-CDC8-5191D2A3B580}"/>
              </a:ext>
            </a:extLst>
          </p:cNvPr>
          <p:cNvSpPr/>
          <p:nvPr/>
        </p:nvSpPr>
        <p:spPr>
          <a:xfrm>
            <a:off x="8986101" y="1874932"/>
            <a:ext cx="1685289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E358B-EAC4-DA07-BC7B-BC9F7212A0FB}"/>
              </a:ext>
            </a:extLst>
          </p:cNvPr>
          <p:cNvSpPr/>
          <p:nvPr/>
        </p:nvSpPr>
        <p:spPr>
          <a:xfrm>
            <a:off x="691515" y="4676349"/>
            <a:ext cx="1685289" cy="1600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 DEV CORP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11FB8E0-FFC0-CDAF-1A68-E183A4D5A496}"/>
              </a:ext>
            </a:extLst>
          </p:cNvPr>
          <p:cNvSpPr/>
          <p:nvPr/>
        </p:nvSpPr>
        <p:spPr>
          <a:xfrm>
            <a:off x="3011490" y="2813186"/>
            <a:ext cx="4684709" cy="5334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REPAYS PRINCIPAL WITH INTEREST</a:t>
            </a:r>
          </a:p>
        </p:txBody>
      </p:sp>
      <p:sp>
        <p:nvSpPr>
          <p:cNvPr id="9" name="Left Arrow 13">
            <a:extLst>
              <a:ext uri="{FF2B5EF4-FFF2-40B4-BE49-F238E27FC236}">
                <a16:creationId xmlns:a16="http://schemas.microsoft.com/office/drawing/2014/main" id="{3C47829D-0D05-27A8-AAA4-C2EEB32E0920}"/>
              </a:ext>
            </a:extLst>
          </p:cNvPr>
          <p:cNvSpPr/>
          <p:nvPr/>
        </p:nvSpPr>
        <p:spPr>
          <a:xfrm>
            <a:off x="4038600" y="2095499"/>
            <a:ext cx="3873500" cy="533400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PROVIDES LOAN/FINANCING</a:t>
            </a:r>
          </a:p>
        </p:txBody>
      </p:sp>
      <p:sp>
        <p:nvSpPr>
          <p:cNvPr id="10" name="Up Arrow 14">
            <a:extLst>
              <a:ext uri="{FF2B5EF4-FFF2-40B4-BE49-F238E27FC236}">
                <a16:creationId xmlns:a16="http://schemas.microsoft.com/office/drawing/2014/main" id="{D6FE1E8D-2138-67C6-B71E-5EC86550E18F}"/>
              </a:ext>
            </a:extLst>
          </p:cNvPr>
          <p:cNvSpPr/>
          <p:nvPr/>
        </p:nvSpPr>
        <p:spPr>
          <a:xfrm>
            <a:off x="914400" y="3588275"/>
            <a:ext cx="457200" cy="9334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5">
            <a:extLst>
              <a:ext uri="{FF2B5EF4-FFF2-40B4-BE49-F238E27FC236}">
                <a16:creationId xmlns:a16="http://schemas.microsoft.com/office/drawing/2014/main" id="{24D72949-FCDC-B34A-C511-9926F7A92E56}"/>
              </a:ext>
            </a:extLst>
          </p:cNvPr>
          <p:cNvSpPr/>
          <p:nvPr/>
        </p:nvSpPr>
        <p:spPr>
          <a:xfrm>
            <a:off x="1721642" y="3684637"/>
            <a:ext cx="457200" cy="9144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B1896-CA26-1423-D042-D034C2B39CD3}"/>
              </a:ext>
            </a:extLst>
          </p:cNvPr>
          <p:cNvSpPr txBox="1"/>
          <p:nvPr/>
        </p:nvSpPr>
        <p:spPr>
          <a:xfrm>
            <a:off x="3192633" y="3864283"/>
            <a:ext cx="830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 borrows from the Trust and provides the holding company with a share holders loan so the holding company can purchase the Lanark parcel in Ottawa.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TFN uses part of the annual income to repay the loan (principal plus interest) to the Trust.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each year the Trust returns the interest portion of the loan payment back to TFN as part to that year’s annual income payment.</a:t>
            </a:r>
          </a:p>
          <a:p>
            <a:pPr algn="just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BA7A5E2F-D501-818C-FEF6-3D383BEA271C}"/>
              </a:ext>
            </a:extLst>
          </p:cNvPr>
          <p:cNvSpPr/>
          <p:nvPr/>
        </p:nvSpPr>
        <p:spPr>
          <a:xfrm>
            <a:off x="1878221" y="1229180"/>
            <a:ext cx="456145" cy="563562"/>
          </a:xfrm>
          <a:prstGeom prst="downArrow">
            <a:avLst>
              <a:gd name="adj1" fmla="val 50000"/>
              <a:gd name="adj2" fmla="val 5149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0C579-A7E7-A977-968B-DEF7F3A87B59}"/>
              </a:ext>
            </a:extLst>
          </p:cNvPr>
          <p:cNvSpPr/>
          <p:nvPr/>
        </p:nvSpPr>
        <p:spPr>
          <a:xfrm>
            <a:off x="1981200" y="1134706"/>
            <a:ext cx="7833630" cy="343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 YEAR END, TRUST PAYS INCOME BACK TO THE NATION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4DD3F-FE55-8EB2-96EA-10658D11095C}"/>
              </a:ext>
            </a:extLst>
          </p:cNvPr>
          <p:cNvSpPr/>
          <p:nvPr/>
        </p:nvSpPr>
        <p:spPr>
          <a:xfrm>
            <a:off x="9447747" y="1229180"/>
            <a:ext cx="380999" cy="5635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F69CE1-84A3-F4CB-3643-A2020C8CA7DE}"/>
              </a:ext>
            </a:extLst>
          </p:cNvPr>
          <p:cNvSpPr/>
          <p:nvPr/>
        </p:nvSpPr>
        <p:spPr>
          <a:xfrm>
            <a:off x="3352800" y="2185235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E2C261-4C60-4D62-DC56-686758A6883D}"/>
              </a:ext>
            </a:extLst>
          </p:cNvPr>
          <p:cNvSpPr/>
          <p:nvPr/>
        </p:nvSpPr>
        <p:spPr>
          <a:xfrm>
            <a:off x="7772400" y="2884749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3B9E3A-ABB6-B18E-B16F-3D9D26F4BD41}"/>
              </a:ext>
            </a:extLst>
          </p:cNvPr>
          <p:cNvSpPr/>
          <p:nvPr/>
        </p:nvSpPr>
        <p:spPr>
          <a:xfrm>
            <a:off x="1219200" y="1120308"/>
            <a:ext cx="533400" cy="428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45905-0D2D-FCC0-FD70-4703C1C2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CBF78C6-A7CE-C94D-E55C-A814F3E53E8A}"/>
              </a:ext>
            </a:extLst>
          </p:cNvPr>
          <p:cNvSpPr txBox="1">
            <a:spLocks/>
          </p:cNvSpPr>
          <p:nvPr/>
        </p:nvSpPr>
        <p:spPr>
          <a:xfrm>
            <a:off x="533400" y="274638"/>
            <a:ext cx="10363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COMPARISON</a:t>
            </a:r>
            <a:b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(with dipping into Capital)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D4EF8-D9E8-E293-94A7-5DF7493A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79433"/>
            <a:ext cx="10668000" cy="3668967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8769F-9F9B-5518-6D41-3E506B630F5A}"/>
              </a:ext>
            </a:extLst>
          </p:cNvPr>
          <p:cNvSpPr/>
          <p:nvPr/>
        </p:nvSpPr>
        <p:spPr>
          <a:xfrm>
            <a:off x="6019800" y="5257800"/>
            <a:ext cx="1447800" cy="4572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8550666-9A12-7326-E719-BA1EBAC0346A}"/>
              </a:ext>
            </a:extLst>
          </p:cNvPr>
          <p:cNvSpPr/>
          <p:nvPr/>
        </p:nvSpPr>
        <p:spPr>
          <a:xfrm>
            <a:off x="7289800" y="5257800"/>
            <a:ext cx="14478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81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Rules for the Annual Income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0"/>
            <a:ext cx="1165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Outside of Trust</a:t>
            </a:r>
          </a:p>
          <a:p>
            <a:endParaRPr lang="en-CA" sz="2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Financial Polices and Bylaws.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Community Comprehensive Community Plan.</a:t>
            </a:r>
          </a:p>
          <a:p>
            <a:pPr marL="457200" indent="-457200">
              <a:buFont typeface="+mj-lt"/>
              <a:buAutoNum type="arabicPeriod"/>
            </a:pPr>
            <a:endParaRPr lang="en-CA" sz="2800" b="1" dirty="0">
              <a:solidFill>
                <a:schemeClr val="bg1"/>
              </a:solidFill>
            </a:endParaRPr>
          </a:p>
          <a:p>
            <a:r>
              <a:rPr lang="en-CA" sz="2800" b="1" dirty="0">
                <a:solidFill>
                  <a:schemeClr val="bg1"/>
                </a:solidFill>
              </a:rPr>
              <a:t>Built into the Trust</a:t>
            </a:r>
          </a:p>
          <a:p>
            <a:pPr marL="457200" indent="-457200" algn="just">
              <a:buFont typeface="+mj-lt"/>
              <a:buAutoNum type="arabicPeriod"/>
            </a:pPr>
            <a:endParaRPr lang="en-CA" sz="2800" b="1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Consults with Members at least two times in the spring regarding how the annual payments will be spent. </a:t>
            </a:r>
          </a:p>
          <a:p>
            <a:pPr marL="457200" indent="-457200" algn="just">
              <a:buFont typeface="+mj-lt"/>
              <a:buAutoNum type="arabicPeriod"/>
            </a:pPr>
            <a:endParaRPr lang="en-CA" sz="2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CA" sz="2800" dirty="0">
                <a:solidFill>
                  <a:schemeClr val="bg1"/>
                </a:solidFill>
              </a:rPr>
              <a:t>Yearly audit on how the annual payment has been used and provides Members with details.</a:t>
            </a:r>
          </a:p>
          <a:p>
            <a:pPr marL="457200" indent="-457200">
              <a:buFont typeface="+mj-lt"/>
              <a:buAutoNum type="arabicPeriod"/>
            </a:pPr>
            <a:endParaRPr lang="en-CA" sz="2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7968-5BD6-AEBD-82D9-33943759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EAA0-7EFB-FE75-0762-2ED18E8AC87F}"/>
              </a:ext>
            </a:extLst>
          </p:cNvPr>
          <p:cNvSpPr txBox="1">
            <a:spLocks/>
          </p:cNvSpPr>
          <p:nvPr/>
        </p:nvSpPr>
        <p:spPr>
          <a:xfrm>
            <a:off x="1143000" y="381000"/>
            <a:ext cx="8991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Powers &amp; </a:t>
            </a:r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4E6711-1BA6-AF8F-2413-462C0EC1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13899"/>
              </p:ext>
            </p:extLst>
          </p:nvPr>
        </p:nvGraphicFramePr>
        <p:xfrm>
          <a:off x="1143000" y="2362200"/>
          <a:ext cx="101346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3421798553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335646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POWERS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DUTIES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4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Investment Managers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Develop Invest policy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59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Accountants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Monthly Financial Reporting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3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Hire Lawyer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Quarterly Newsletters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7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Annual Reports &amp; Audits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86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Regular Meetings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0248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C3D28-B8E6-DC43-171A-D60C16FB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500300"/>
            <a:ext cx="11125200" cy="4389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A FN Trust is neither a person nor a First Nation and must pay tax on any retained income in the Trust at the end of every year.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There are ways to avoid paying tax.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endParaRPr lang="en-CA" altLang="en-US" sz="2800" dirty="0">
              <a:solidFill>
                <a:schemeClr val="bg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CA" altLang="en-US" sz="28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While taxation is important, it should not be the overriding factor in determining the plan for the Trust.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67C61-FB4B-ABBB-24A5-49022D00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1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67638-DB00-FC77-C5CE-DFF300FA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B5E17E-E905-0CCD-6B88-4FE49D01FC9A}"/>
              </a:ext>
            </a:extLst>
          </p:cNvPr>
          <p:cNvSpPr txBox="1">
            <a:spLocks/>
          </p:cNvSpPr>
          <p:nvPr/>
        </p:nvSpPr>
        <p:spPr>
          <a:xfrm>
            <a:off x="990600" y="533400"/>
            <a:ext cx="3958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68411-60CC-F64C-DFE2-54658B6D2086}"/>
              </a:ext>
            </a:extLst>
          </p:cNvPr>
          <p:cNvSpPr txBox="1"/>
          <p:nvPr/>
        </p:nvSpPr>
        <p:spPr>
          <a:xfrm>
            <a:off x="762000" y="2133600"/>
            <a:ext cx="5029200" cy="238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Who we are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Background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Trust Basics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Modern Trust Designs</a:t>
            </a:r>
          </a:p>
        </p:txBody>
      </p:sp>
      <p:pic>
        <p:nvPicPr>
          <p:cNvPr id="6" name="Picture 5" descr="A bear swimming in water&#10;&#10;Description automatically generated">
            <a:extLst>
              <a:ext uri="{FF2B5EF4-FFF2-40B4-BE49-F238E27FC236}">
                <a16:creationId xmlns:a16="http://schemas.microsoft.com/office/drawing/2014/main" id="{650B9790-9DCD-11D6-ACF1-B19D2F89D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14500"/>
            <a:ext cx="517890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301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9154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Long Should the Trust Last?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0100" y="2042506"/>
            <a:ext cx="11277600" cy="43894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No right or wrong answer.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Many First Nation Trusts are set up to last for 100 years.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Hard to know what the needs of the Nation will be in 100 years.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When the Trust ends it can always be rolled into a new Trust.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Perhaps a shorter period might make sense, say 50 years?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424FC-AB95-004A-FC36-9C349E8B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91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hild with a red wing&#10;&#10;Description automatically generated">
            <a:extLst>
              <a:ext uri="{FF2B5EF4-FFF2-40B4-BE49-F238E27FC236}">
                <a16:creationId xmlns:a16="http://schemas.microsoft.com/office/drawing/2014/main" id="{92D2538B-97EE-8B6E-8E70-FFC6ABB6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17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CABB7-4D4C-59C8-FC15-464D6842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506788-FCD6-41B4-A46C-3EADA0ED2808}" type="slidenum">
              <a:rPr lang="en-CA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CA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D48F0-34DE-0AEC-09E6-BE7C1EB14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36" y="4038600"/>
            <a:ext cx="4804064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FAE8-5403-A310-17F9-5272A028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We Are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71262-F71D-5EEC-BE7C-5C968C8F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EA6F1-0E68-3026-89DF-3A4B7E7D8D9D}"/>
              </a:ext>
            </a:extLst>
          </p:cNvPr>
          <p:cNvSpPr txBox="1"/>
          <p:nvPr/>
        </p:nvSpPr>
        <p:spPr>
          <a:xfrm>
            <a:off x="427726" y="1629014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Canada’s oldest and largest First Nation owned, federally regulated financial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Fully owned by Samson Cree Nation of Maskwacis, Alberta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Driven by a vision to bring unique financial solutions to the needs of First Nations across Canada</a:t>
            </a:r>
          </a:p>
          <a:p>
            <a:pPr marL="285750" indent="-285750">
              <a:buFont typeface="Arial" panose="020B0604020202020204" pitchFamily="34" charset="0"/>
              <a:buChar char="֎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9B7EC-F962-B82E-BF8C-AEDC6F84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6" y="1821150"/>
            <a:ext cx="4372875" cy="2533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7414B-4529-C0D9-22FA-927B31F7E4FA}"/>
              </a:ext>
            </a:extLst>
          </p:cNvPr>
          <p:cNvSpPr txBox="1"/>
          <p:nvPr/>
        </p:nvSpPr>
        <p:spPr>
          <a:xfrm>
            <a:off x="7391399" y="4953000"/>
            <a:ext cx="43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Hon. Chief Victor Buffalo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Founder, former Chairman of the Board, and former Director of Peace Hills Trust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098A2-C039-8F19-E1C3-321B06B8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B9B477-3915-BF4A-890A-C1D447918B71}"/>
              </a:ext>
            </a:extLst>
          </p:cNvPr>
          <p:cNvSpPr txBox="1">
            <a:spLocks/>
          </p:cNvSpPr>
          <p:nvPr/>
        </p:nvSpPr>
        <p:spPr>
          <a:xfrm>
            <a:off x="3566158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We Are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55850-EF34-6CE7-460E-585B9AE8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9" y="439975"/>
            <a:ext cx="5638800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DB0EC-A257-9B46-EB81-483452398D51}"/>
              </a:ext>
            </a:extLst>
          </p:cNvPr>
          <p:cNvSpPr txBox="1"/>
          <p:nvPr/>
        </p:nvSpPr>
        <p:spPr>
          <a:xfrm>
            <a:off x="6133011" y="1575453"/>
            <a:ext cx="6172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 RELATIONSHIPS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RELATIONSHIPS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UNDER MANAGEMENT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 B</a:t>
            </a:r>
          </a:p>
          <a:p>
            <a:endParaRPr lang="en-US" sz="2000" b="1" dirty="0">
              <a:solidFill>
                <a:schemeClr val="bg1"/>
              </a:solidFill>
              <a:latin typeface="Open Sauce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D15CF-7796-5C38-F282-93AD2A50F32F}"/>
              </a:ext>
            </a:extLst>
          </p:cNvPr>
          <p:cNvSpPr txBox="1"/>
          <p:nvPr/>
        </p:nvSpPr>
        <p:spPr>
          <a:xfrm>
            <a:off x="-570587" y="5638800"/>
            <a:ext cx="13291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believe that each Nation is unique and the trust that is developed for 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should be unique to the goals and vision of your Nation. 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Peace Hills there is no “one size fits all”!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8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Trusts - Why have Them?</a:t>
            </a:r>
            <a:endParaRPr lang="en-CA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828800"/>
            <a:ext cx="105156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2400" dirty="0">
                <a:solidFill>
                  <a:schemeClr val="bg1"/>
                </a:solidFill>
              </a:rPr>
              <a:t>Trust are good vehicles in and of themselves:</a:t>
            </a:r>
          </a:p>
          <a:p>
            <a:pPr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They offer protection from creditors</a:t>
            </a: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They preserve the capital and provide long term cash flow</a:t>
            </a:r>
          </a:p>
          <a:p>
            <a:pPr lvl="1">
              <a:defRPr/>
            </a:pPr>
            <a:r>
              <a:rPr lang="en-CA" sz="2400" dirty="0">
                <a:solidFill>
                  <a:schemeClr val="bg1"/>
                </a:solidFill>
              </a:rPr>
              <a:t>A way to turn a non-renewable resource into a renewable resource</a:t>
            </a:r>
          </a:p>
          <a:p>
            <a:pPr marL="457200" lvl="1" indent="0">
              <a:buNone/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sz="2400" dirty="0">
                <a:solidFill>
                  <a:schemeClr val="bg1"/>
                </a:solidFill>
              </a:rPr>
              <a:t>Stops the fear that the funds may not be used for the purpose for which they were intended</a:t>
            </a:r>
          </a:p>
          <a:p>
            <a:pPr lvl="2">
              <a:defRPr/>
            </a:pPr>
            <a:endParaRPr lang="en-CA" sz="1000" dirty="0"/>
          </a:p>
          <a:p>
            <a:pPr marL="457200" lvl="1" indent="0">
              <a:buNone/>
              <a:defRPr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FA299-0F54-6231-6855-728A5281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488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3" y="1660241"/>
            <a:ext cx="410445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2060849"/>
            <a:ext cx="4392488" cy="2511152"/>
          </a:xfrm>
          <a:solidFill>
            <a:srgbClr val="AF996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CA" sz="2200" dirty="0">
              <a:solidFill>
                <a:schemeClr val="bg1"/>
              </a:solidFill>
            </a:endParaRPr>
          </a:p>
          <a:p>
            <a:r>
              <a:rPr lang="en-CA" sz="2200" dirty="0">
                <a:solidFill>
                  <a:schemeClr val="bg1"/>
                </a:solidFill>
              </a:rPr>
              <a:t>Corporate Trustee</a:t>
            </a:r>
          </a:p>
          <a:p>
            <a:r>
              <a:rPr lang="en-CA" sz="2200" dirty="0">
                <a:solidFill>
                  <a:schemeClr val="bg1"/>
                </a:solidFill>
              </a:rPr>
              <a:t>Community Trustees</a:t>
            </a:r>
          </a:p>
          <a:p>
            <a:r>
              <a:rPr lang="en-CA" sz="2200" dirty="0">
                <a:solidFill>
                  <a:schemeClr val="bg1"/>
                </a:solidFill>
              </a:rPr>
              <a:t>Hybrid (combination of the 2)</a:t>
            </a:r>
          </a:p>
          <a:p>
            <a:pPr marL="457200" lvl="1" indent="0">
              <a:buNone/>
            </a:pPr>
            <a:endParaRPr lang="en-CA" sz="1700" dirty="0"/>
          </a:p>
          <a:p>
            <a:pPr lvl="1">
              <a:buNone/>
            </a:pPr>
            <a:endParaRPr lang="en-CA" sz="1900" dirty="0"/>
          </a:p>
          <a:p>
            <a:pPr lvl="1">
              <a:buNone/>
            </a:pPr>
            <a:endParaRPr lang="en-CA" sz="19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62192"/>
            <a:ext cx="112776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a Trust? It’s a Legal Relationship!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096000" y="1535113"/>
            <a:ext cx="4392489" cy="639762"/>
          </a:xfrm>
          <a:solidFill>
            <a:srgbClr val="F15D2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TRUSTEES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114800" cy="639762"/>
          </a:xfrm>
          <a:solidFill>
            <a:srgbClr val="AA273E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SETTLOR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4568738"/>
            <a:ext cx="8496944" cy="147732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BENEFICIARIES</a:t>
            </a:r>
          </a:p>
          <a:p>
            <a:pPr algn="ctr"/>
            <a:r>
              <a:rPr lang="en-CA" sz="2200" b="1" dirty="0">
                <a:solidFill>
                  <a:schemeClr val="bg1"/>
                </a:solidFill>
              </a:rPr>
              <a:t>Members</a:t>
            </a:r>
          </a:p>
          <a:p>
            <a:pPr algn="ctr"/>
            <a:r>
              <a:rPr lang="en-CA" sz="2200" b="1" dirty="0">
                <a:solidFill>
                  <a:schemeClr val="bg1"/>
                </a:solidFill>
              </a:rPr>
              <a:t>Represented by Chief and Council</a:t>
            </a:r>
          </a:p>
          <a:p>
            <a:endParaRPr lang="en-CA" sz="2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08559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TEMAGAMI</a:t>
            </a:r>
            <a:endParaRPr lang="en-CA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0264620-8017-4B38-9E58-952937927235}"/>
              </a:ext>
            </a:extLst>
          </p:cNvPr>
          <p:cNvSpPr txBox="1">
            <a:spLocks/>
          </p:cNvSpPr>
          <p:nvPr/>
        </p:nvSpPr>
        <p:spPr>
          <a:xfrm>
            <a:off x="9982200" y="6305909"/>
            <a:ext cx="411480" cy="411480"/>
          </a:xfrm>
          <a:prstGeom prst="ellipse">
            <a:avLst/>
          </a:prstGeom>
          <a:solidFill>
            <a:srgbClr val="00515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54506788-FCD6-41B4-A46C-3EADA0ED2808}" type="slidenum">
              <a:rPr lang="en-US" sz="1125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F82E4-B975-DF66-706D-17B48A20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41777"/>
              </p:ext>
            </p:extLst>
          </p:nvPr>
        </p:nvGraphicFramePr>
        <p:xfrm>
          <a:off x="152400" y="1289105"/>
          <a:ext cx="9906000" cy="39272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7539">
                <a:tc>
                  <a:txBody>
                    <a:bodyPr/>
                    <a:lstStyle/>
                    <a:p>
                      <a:pPr algn="ctr"/>
                      <a:r>
                        <a:rPr lang="en-CA" sz="2400" b="1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TEMAGAMI</a:t>
                      </a:r>
                      <a:endParaRPr lang="en-CA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TRUSTEES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67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Community</a:t>
                      </a:r>
                      <a:r>
                        <a:rPr lang="en-US" sz="1400" baseline="0" dirty="0"/>
                        <a:t> decides what to do with the funds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Uses and decision making need to be addressed by the First 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</a:t>
                      </a:r>
                    </a:p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Annual</a:t>
                      </a:r>
                      <a:r>
                        <a:rPr lang="en-US" baseline="0" dirty="0"/>
                        <a:t> Payment</a:t>
                      </a:r>
                      <a:endParaRPr lang="en-US" dirty="0"/>
                    </a:p>
                    <a:p>
                      <a:r>
                        <a:rPr lang="en-US" dirty="0"/>
                        <a:t>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15200" y="2792318"/>
            <a:ext cx="2031999" cy="469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Trust Account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15199" y="3483769"/>
            <a:ext cx="2032000" cy="576262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Initial Uses</a:t>
            </a: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7296150" y="4268421"/>
            <a:ext cx="2032000" cy="736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Remaining Capital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14942" y="3558711"/>
            <a:ext cx="2051049" cy="522072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Investments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066800" y="2667000"/>
            <a:ext cx="1866900" cy="11049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Income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Account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90600" y="7958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Trust as a Financial Vehicle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E79B2D-F6F6-EC22-3D3F-166ADB645370}"/>
              </a:ext>
            </a:extLst>
          </p:cNvPr>
          <p:cNvSpPr txBox="1">
            <a:spLocks/>
          </p:cNvSpPr>
          <p:nvPr/>
        </p:nvSpPr>
        <p:spPr>
          <a:xfrm>
            <a:off x="152400" y="5456882"/>
            <a:ext cx="11582400" cy="3552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FFFF"/>
              </a:buClr>
            </a:pPr>
            <a:r>
              <a:rPr lang="en-CA" sz="1800" dirty="0">
                <a:solidFill>
                  <a:schemeClr val="bg1"/>
                </a:solidFill>
              </a:rPr>
              <a:t>The Trustees have no role or responsibility in determining how the funds are spent in the community.</a:t>
            </a:r>
          </a:p>
          <a:p>
            <a:pPr algn="just">
              <a:buClr>
                <a:srgbClr val="FFFFFF"/>
              </a:buClr>
            </a:pPr>
            <a:r>
              <a:rPr lang="en-CA" sz="1800" dirty="0">
                <a:solidFill>
                  <a:schemeClr val="bg1"/>
                </a:solidFill>
              </a:rPr>
              <a:t>The decision to determine how to spend the annual payment is left up to the community – which will need to be dealt with separately.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095490-B8A3-E95C-8017-5EF7C7D6FB55}"/>
              </a:ext>
            </a:extLst>
          </p:cNvPr>
          <p:cNvSpPr/>
          <p:nvPr/>
        </p:nvSpPr>
        <p:spPr>
          <a:xfrm>
            <a:off x="10180407" y="1485484"/>
            <a:ext cx="1584786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Canada</a:t>
            </a:r>
            <a:endParaRPr lang="en-CA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C21D49-CDB1-CD7C-0BB2-F6215B5C8010}"/>
              </a:ext>
            </a:extLst>
          </p:cNvPr>
          <p:cNvCxnSpPr/>
          <p:nvPr/>
        </p:nvCxnSpPr>
        <p:spPr>
          <a:xfrm flipH="1">
            <a:off x="9347199" y="2209800"/>
            <a:ext cx="833208" cy="49488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0466DB-8DEE-9F15-3F87-A1E47E978487}"/>
              </a:ext>
            </a:extLst>
          </p:cNvPr>
          <p:cNvSpPr/>
          <p:nvPr/>
        </p:nvSpPr>
        <p:spPr>
          <a:xfrm>
            <a:off x="9448800" y="3027268"/>
            <a:ext cx="457200" cy="177333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074321-B12F-5137-06A1-EF4868FB7D17}"/>
              </a:ext>
            </a:extLst>
          </p:cNvPr>
          <p:cNvCxnSpPr/>
          <p:nvPr/>
        </p:nvCxnSpPr>
        <p:spPr>
          <a:xfrm flipH="1" flipV="1">
            <a:off x="6324600" y="3810000"/>
            <a:ext cx="914400" cy="762000"/>
          </a:xfrm>
          <a:prstGeom prst="straightConnector1">
            <a:avLst/>
          </a:prstGeom>
          <a:ln w="381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C50A85-05A2-7AC2-CD25-35BF87A9C89D}"/>
              </a:ext>
            </a:extLst>
          </p:cNvPr>
          <p:cNvCxnSpPr/>
          <p:nvPr/>
        </p:nvCxnSpPr>
        <p:spPr>
          <a:xfrm flipH="1" flipV="1">
            <a:off x="2933700" y="3124200"/>
            <a:ext cx="1257300" cy="685800"/>
          </a:xfrm>
          <a:prstGeom prst="straightConnector1">
            <a:avLst/>
          </a:prstGeom>
          <a:ln w="38100">
            <a:solidFill>
              <a:schemeClr val="bg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5C8ACC9-DE2D-AE37-DEC4-D4012F25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97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7931-63DA-48D5-2539-F592EFF1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Planning for a Settlement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AC66E-40B0-A57E-6028-9E3D4782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5CBCE-EBA4-51BF-0A6E-994112F35104}"/>
              </a:ext>
            </a:extLst>
          </p:cNvPr>
          <p:cNvSpPr txBox="1"/>
          <p:nvPr/>
        </p:nvSpPr>
        <p:spPr>
          <a:xfrm>
            <a:off x="1447800" y="1905000"/>
            <a:ext cx="98163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Factors that can influence the type of Trust  Agreement:</a:t>
            </a:r>
          </a:p>
          <a:p>
            <a:pPr lvl="0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Amount of $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Uses of the Trust Property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Decision making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Costs to administer the Trust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10434-A935-5322-A2FC-164A2717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288823"/>
            <a:ext cx="11811000" cy="21707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"/>
            <a:ext cx="10972800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Money Work in a Trust?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4D9A0B-B1C8-6F32-5F98-252CCAA54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14419"/>
              </p:ext>
            </p:extLst>
          </p:nvPr>
        </p:nvGraphicFramePr>
        <p:xfrm>
          <a:off x="1104900" y="1295400"/>
          <a:ext cx="99822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4062091401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3459832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CAPITAL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AA27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REVENUE</a:t>
                      </a:r>
                      <a:endParaRPr lang="en-CA" sz="280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7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</a:rPr>
                        <a:t>Capital is the money deposited into the Trust Account</a:t>
                      </a:r>
                    </a:p>
                    <a:p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Is the money made from the capital</a:t>
                      </a:r>
                      <a:endParaRPr lang="en-CA" sz="2400" dirty="0">
                        <a:solidFill>
                          <a:schemeClr val="bg1"/>
                        </a:solidFill>
                      </a:endParaRPr>
                    </a:p>
                    <a:p>
                      <a:endParaRPr lang="en-CA" sz="2400" dirty="0"/>
                    </a:p>
                  </a:txBody>
                  <a:tcPr>
                    <a:solidFill>
                      <a:srgbClr val="AF99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3782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23D425E-196D-4829-514F-217A07BB5F4F}"/>
              </a:ext>
            </a:extLst>
          </p:cNvPr>
          <p:cNvSpPr txBox="1"/>
          <p:nvPr/>
        </p:nvSpPr>
        <p:spPr>
          <a:xfrm>
            <a:off x="299545" y="6157257"/>
            <a:ext cx="1144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u="none" strike="noStrike" dirty="0">
                <a:solidFill>
                  <a:srgbClr val="FFFFFF"/>
                </a:solidFill>
                <a:effectLst/>
              </a:rPr>
              <a:t>Total Payments to Nation over 30 Years</a:t>
            </a:r>
            <a:r>
              <a:rPr lang="en-US" sz="2000" dirty="0"/>
              <a:t> </a:t>
            </a:r>
            <a:r>
              <a:rPr lang="en-US" sz="2000" i="0" u="none" strike="noStrike" dirty="0">
                <a:solidFill>
                  <a:srgbClr val="FFFFFF"/>
                </a:solidFill>
                <a:effectLst/>
              </a:rPr>
              <a:t>$139,139,566 – Trust Balance after 30 years </a:t>
            </a:r>
            <a:r>
              <a:rPr lang="en-CA" sz="2000" i="0" u="none" strike="noStrike" dirty="0">
                <a:solidFill>
                  <a:srgbClr val="FFFFFF"/>
                </a:solidFill>
                <a:effectLst/>
              </a:rPr>
              <a:t>$134,784,892</a:t>
            </a:r>
            <a:r>
              <a:rPr lang="en-CA" sz="2000" dirty="0"/>
              <a:t> </a:t>
            </a:r>
            <a:r>
              <a:rPr lang="en-US" sz="2000" dirty="0"/>
              <a:t> </a:t>
            </a:r>
            <a:endParaRPr lang="en-CA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95C7AB-FC3F-BC77-3B3E-2113E5F91B2B}"/>
              </a:ext>
            </a:extLst>
          </p:cNvPr>
          <p:cNvSpPr txBox="1"/>
          <p:nvPr/>
        </p:nvSpPr>
        <p:spPr>
          <a:xfrm>
            <a:off x="4800601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27436-1660-7EBD-A6AA-C84F29CA7EE2}"/>
              </a:ext>
            </a:extLst>
          </p:cNvPr>
          <p:cNvSpPr txBox="1"/>
          <p:nvPr/>
        </p:nvSpPr>
        <p:spPr>
          <a:xfrm>
            <a:off x="6873904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1E05F2-847F-1CED-FD0B-993AFE554735}"/>
              </a:ext>
            </a:extLst>
          </p:cNvPr>
          <p:cNvSpPr txBox="1"/>
          <p:nvPr/>
        </p:nvSpPr>
        <p:spPr>
          <a:xfrm>
            <a:off x="8839200" y="391204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1%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1B279AE-8D8E-0823-1962-A6539483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6788-FCD6-41B4-A46C-3EADA0ED2808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948</Words>
  <Application>Microsoft Office PowerPoint</Application>
  <PresentationFormat>Widescreen</PresentationFormat>
  <Paragraphs>218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Sauce Light</vt:lpstr>
      <vt:lpstr>Roboto</vt:lpstr>
      <vt:lpstr>Office Theme</vt:lpstr>
      <vt:lpstr>PowerPoint Presentation</vt:lpstr>
      <vt:lpstr>PowerPoint Presentation</vt:lpstr>
      <vt:lpstr>Who We Are</vt:lpstr>
      <vt:lpstr>PowerPoint Presentation</vt:lpstr>
      <vt:lpstr>PowerPoint Presentation</vt:lpstr>
      <vt:lpstr>What is a Trust? It’s a Legal Relationship!</vt:lpstr>
      <vt:lpstr>A Trust as a Financial Vehicle</vt:lpstr>
      <vt:lpstr>Planning for a Settlement</vt:lpstr>
      <vt:lpstr>How Does Money Work in a Trust?</vt:lpstr>
      <vt:lpstr>Rules for Uses of the Funds</vt:lpstr>
      <vt:lpstr>Initial Costs</vt:lpstr>
      <vt:lpstr>Emergencies</vt:lpstr>
      <vt:lpstr>PowerPoint Presentation</vt:lpstr>
      <vt:lpstr>PowerPoint Presentation</vt:lpstr>
      <vt:lpstr>PowerPoint Presentation</vt:lpstr>
      <vt:lpstr>PowerPoint Presentation</vt:lpstr>
      <vt:lpstr> Rules for the Annual Income </vt:lpstr>
      <vt:lpstr>PowerPoint Presentation</vt:lpstr>
      <vt:lpstr>Taxation</vt:lpstr>
      <vt:lpstr>How Long Should the Trust Last?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Tahltan Heritage Trust</dc:title>
  <dc:creator>gmv00101</dc:creator>
  <cp:lastModifiedBy>meetings</cp:lastModifiedBy>
  <cp:revision>415</cp:revision>
  <cp:lastPrinted>2017-10-17T16:00:55Z</cp:lastPrinted>
  <dcterms:created xsi:type="dcterms:W3CDTF">2015-06-09T18:47:29Z</dcterms:created>
  <dcterms:modified xsi:type="dcterms:W3CDTF">2025-02-08T19:34:32Z</dcterms:modified>
</cp:coreProperties>
</file>